
<file path=[Content_Types].xml><?xml version="1.0" encoding="utf-8"?>
<Types xmlns="http://schemas.openxmlformats.org/package/2006/content-types">
  <Default Extension="xml" ContentType="application/vnd.openxmlformats-package.core-properties+xml"/>
  <Default Extension="jpeg" ContentType="image/jpeg"/>
  <Default Extension="gif" ContentType="image/gif"/>
  <Default Extension="rels" ContentType="application/vnd.openxmlformats-package.relationships+xml"/>
  <Default Extension="png" ContentType="image/png"/>
  <Override PartName="/ppt/presentation.xml" ContentType="application/vnd.openxmlformats-officedocument.presentationml.presentation.main+xml"/>
  <Override PartName="/ppt/slides/slide71.xml" ContentType="application/vnd.openxmlformats-officedocument.presentationml.slide+xml"/>
  <Override PartName="/ppt/slideLayouts/slideLayout2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11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410.xml" ContentType="application/vnd.openxmlformats-officedocument.presentationml.slideLayout+xml"/>
  <Override PartName="/ppt/slideLayouts/slideLayout911.xml" ContentType="application/vnd.openxmlformats-officedocument.presentationml.slideLayout+xml"/>
  <Override PartName="/ppt/slides/slide122.xml" ContentType="application/vnd.openxmlformats-officedocument.presentationml.slide+xml"/>
  <Override PartName="/ppt/slides/slide17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slides/slide65.xml" ContentType="application/vnd.openxmlformats-officedocument.presentationml.slide+xml"/>
  <Override PartName="/ppt/slides/slide116.xml" ContentType="application/vnd.openxmlformats-officedocument.presentationml.slide+xml"/>
  <Override PartName="/ppt/slides/slide167.xml" ContentType="application/vnd.openxmlformats-officedocument.presentationml.slide+xml"/>
  <Override PartName="/ppt/slides/slide18.xml" ContentType="application/vnd.openxmlformats-officedocument.presentationml.slide+xml"/>
  <Override PartName="/ppt/slides/slide159.xml" ContentType="application/vnd.openxmlformats-officedocument.presentationml.slide+xml"/>
  <Override PartName="/ppt/notesMasters/notesMaster11.xml" ContentType="application/vnd.openxmlformats-officedocument.presentationml.notesMaster+xml"/>
  <Override PartName="/ppt/theme/theme22.xml" ContentType="application/vnd.openxmlformats-officedocument.theme+xml"/>
  <Override PartName="/ppt/slides/slide510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011.xml" ContentType="application/vnd.openxmlformats-officedocument.presentationml.slide+xml"/>
  <Override PartName="/ppt/tableStyles.xml" ContentType="application/vnd.openxmlformats-officedocument.presentationml.tableStyles+xml"/>
  <Override PartName="/ppt/slides/slide412.xml" ContentType="application/vnd.openxmlformats-officedocument.presentationml.slide+xml"/>
  <Override PartName="/ppt/slides/slide1413.xml" ContentType="application/vnd.openxmlformats-officedocument.presentationml.slide+xml"/>
  <Override PartName="/ppt/slides/slide914.xml" ContentType="application/vnd.openxmlformats-officedocument.presentationml.slide+xml"/>
  <Override PartName="/ppt/slides/slide1815.xml" ContentType="application/vnd.openxmlformats-officedocument.presentationml.slide+xml"/>
  <Override PartName="/ppt/slides/slide316.xml" ContentType="application/vnd.openxmlformats-officedocument.presentationml.slide+xml"/>
  <Override PartName="/ppt/slides/slide817.xml" ContentType="application/vnd.openxmlformats-officedocument.presentationml.slide+xml"/>
  <Override PartName="/ppt/slides/slide1318.xml" ContentType="application/vnd.openxmlformats-officedocument.presentationml.slide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s/slide19.xml" ContentType="application/vnd.openxmlformats-officedocument.presentationml.slide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openxmlformats.org/officeDocument/2006/relationships/extended-properties" Target="/docProps/app.xml" Id="rId4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75" r:id="Re40f642a4799403d" DeepLBanner=""/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74" r:id="rId11"/>
    <p:sldId id="264" r:id="rId12"/>
    <p:sldId id="266" r:id="rId13"/>
    <p:sldId id="271" r:id="rId14"/>
    <p:sldId id="269" r:id="rId15"/>
    <p:sldId id="270" r:id="rId16"/>
    <p:sldId id="267" r:id="rId17"/>
    <p:sldId id="272" r:id="rId18"/>
    <p:sldId id="273" r:id="rId1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rLc289m98e2nu1rZwxn8RQ==" hashData="jl31I+FZfeL3Da0RWjDsWJ2KAcjcNQYNNNRC5PJm8VIGc75Z01xRsS7AMK0y6Q/BGsMylPB72fPI5Y8B5FFi7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7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71.xml" Id="rId8" /><Relationship Type="http://schemas.openxmlformats.org/officeDocument/2006/relationships/slide" Target="/ppt/slides/slide122.xml" Id="rId13" /><Relationship Type="http://schemas.openxmlformats.org/officeDocument/2006/relationships/slide" Target="/ppt/slides/slide173.xml" Id="rId18" /><Relationship Type="http://schemas.openxmlformats.org/officeDocument/2006/relationships/slide" Target="/ppt/slides/slide24.xml" Id="rId3" /><Relationship Type="http://schemas.openxmlformats.org/officeDocument/2006/relationships/presProps" Target="/ppt/presProps.xml" Id="rId21" /><Relationship Type="http://schemas.openxmlformats.org/officeDocument/2006/relationships/slide" Target="/ppt/slides/slide65.xml" Id="rId7" /><Relationship Type="http://schemas.openxmlformats.org/officeDocument/2006/relationships/slide" Target="/ppt/slides/slide116.xml" Id="rId12" /><Relationship Type="http://schemas.openxmlformats.org/officeDocument/2006/relationships/slide" Target="/ppt/slides/slide167.xml" Id="rId17" /><Relationship Type="http://schemas.openxmlformats.org/officeDocument/2006/relationships/slide" Target="/ppt/slides/slide18.xml" Id="rId2" /><Relationship Type="http://schemas.openxmlformats.org/officeDocument/2006/relationships/slide" Target="/ppt/slides/slide159.xml" Id="rId16" /><Relationship Type="http://schemas.openxmlformats.org/officeDocument/2006/relationships/notesMaster" Target="/ppt/notesMasters/notesMaster11.xml" Id="rId20" /><Relationship Type="http://schemas.openxmlformats.org/officeDocument/2006/relationships/slideMaster" Target="/ppt/slideMasters/slideMaster11.xml" Id="rId1" /><Relationship Type="http://schemas.openxmlformats.org/officeDocument/2006/relationships/slide" Target="/ppt/slides/slide510.xml" Id="rId6" /><Relationship Type="http://schemas.openxmlformats.org/officeDocument/2006/relationships/slide" Target="/ppt/slides/slide1011.xml" Id="rId11" /><Relationship Type="http://schemas.openxmlformats.org/officeDocument/2006/relationships/tableStyles" Target="/ppt/tableStyles.xml" Id="rId24" /><Relationship Type="http://schemas.openxmlformats.org/officeDocument/2006/relationships/slide" Target="/ppt/slides/slide412.xml" Id="rId5" /><Relationship Type="http://schemas.openxmlformats.org/officeDocument/2006/relationships/slide" Target="/ppt/slides/slide1413.xml" Id="rId15" /><Relationship Type="http://schemas.openxmlformats.org/officeDocument/2006/relationships/theme" Target="/ppt/theme/theme11.xml" Id="rId23" /><Relationship Type="http://schemas.openxmlformats.org/officeDocument/2006/relationships/slide" Target="/ppt/slides/slide914.xml" Id="rId10" /><Relationship Type="http://schemas.openxmlformats.org/officeDocument/2006/relationships/slide" Target="/ppt/slides/slide1815.xml" Id="rId19" /><Relationship Type="http://schemas.openxmlformats.org/officeDocument/2006/relationships/slide" Target="/ppt/slides/slide316.xml" Id="rId4" /><Relationship Type="http://schemas.openxmlformats.org/officeDocument/2006/relationships/slide" Target="/ppt/slides/slide817.xml" Id="rId9" /><Relationship Type="http://schemas.openxmlformats.org/officeDocument/2006/relationships/slide" Target="/ppt/slides/slide1318.xml" Id="rId14" /><Relationship Type="http://schemas.openxmlformats.org/officeDocument/2006/relationships/viewProps" Target="/ppt/viewProps.xml" Id="rId22" /><Relationship Type="http://schemas.openxmlformats.org/officeDocument/2006/relationships/slide" Target="/ppt/slides/slide19.xml" Id="Re40f642a4799403d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notesMasters/notesMaster11.xml><?xml version="1.0" encoding="utf-8"?>
<p:notes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38E45-B7AD-425A-811A-1D6A55C3A03F}" type="datetimeFigureOut">
              <a:rPr lang="es-ES" smtClean="0"/>
              <a:t>19/09/2018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Click to modify the pattern text style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 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A8F9D-2810-45F7-94F3-1723A731B717}" type="slidenum">
              <a:rPr lang="es-ES" smtClean="0"/>
              <a:t>'NO.'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0775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510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A8F9D-2810-45F7-94F3-1723A731B71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6445237"/>
      </p:ext>
    </p:extLst>
  </p:cSld>
  <p:clrMapOvr>
    <a:masterClrMapping/>
  </p:clrMapOvr>
</p:notes>
</file>

<file path=ppt/slideLayouts/_rels/slideLayout10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7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Diseño Infraestructura Inteligente para IoT– MiOT UCM Antonio Navarro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7100280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Diseño Infraestructura Inteligente para IoT– MiOT UCM Antonio Navarro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9060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Diseño Infraestructura Inteligente para IoT– MiOT UCM Antonio Navarro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62019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838200" y="6336284"/>
            <a:ext cx="4114800" cy="365125"/>
          </a:xfrm>
        </p:spPr>
        <p:txBody>
          <a:bodyPr/>
          <a:lstStyle/>
          <a:p>
            <a:pPr algn="l"/>
            <a:r>
              <a:rPr lang="es-ES" dirty="0" smtClean="0"/>
              <a:t>Diseño Infraestructura Inteligente para </a:t>
            </a:r>
            <a:r>
              <a:rPr lang="es-ES" dirty="0" err="1" smtClean="0"/>
              <a:t>IoT</a:t>
            </a:r>
            <a:r>
              <a:rPr lang="es-ES" dirty="0" smtClean="0"/>
              <a:t>– </a:t>
            </a:r>
            <a:r>
              <a:rPr lang="es-ES" dirty="0" err="1" smtClean="0"/>
              <a:t>MiOT</a:t>
            </a:r>
            <a:r>
              <a:rPr lang="es-ES" dirty="0" smtClean="0"/>
              <a:t> UCM</a:t>
            </a:r>
          </a:p>
          <a:p>
            <a:pPr algn="l"/>
            <a:r>
              <a:rPr lang="es-ES" dirty="0" smtClean="0"/>
              <a:t>Antonio Navarro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20037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Diseño Infraestructura Inteligente para IoT– MiOT UCM Antonio Navarro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577543"/>
      </p:ext>
    </p:extLst>
  </p:cSld>
  <p:clrMapOvr>
    <a:masterClrMapping/>
  </p:clrMapOvr>
</p:sldLayout>
</file>

<file path=ppt/slideLayouts/slideLayout4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Diseño Infraestructura Inteligente para IoT– MiOT UCM Antonio Navarro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659369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Diseño Infraestructura Inteligente para IoT– MiOT UCM Antonio Navarro</a:t>
            </a: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738206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Diseño Infraestructura Inteligente para IoT– MiOT UCM Antonio Navarro</a:t>
            </a: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74137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Diseño Infraestructura Inteligente para IoT– MiOT UCM Antonio Navarro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856756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Diseño Infraestructura Inteligente para IoT– MiOT UCM Antonio Navarro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1265788"/>
      </p:ext>
    </p:extLst>
  </p:cSld>
  <p:clrMapOvr>
    <a:masterClrMapping/>
  </p:clrMapOvr>
</p:sldLayout>
</file>

<file path=ppt/slideLayouts/slideLayout9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Diseño Infraestructura Inteligente para IoT– MiOT UCM Antonio Navarro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1184625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33.xml" Id="rId3" /><Relationship Type="http://schemas.openxmlformats.org/officeDocument/2006/relationships/slideLayout" Target="/ppt/slideLayouts/slideLayout74.xml" Id="rId7" /><Relationship Type="http://schemas.openxmlformats.org/officeDocument/2006/relationships/theme" Target="/ppt/theme/theme11.xml" Id="rId12" /><Relationship Type="http://schemas.openxmlformats.org/officeDocument/2006/relationships/slideLayout" Target="/ppt/slideLayouts/slideLayout21.xml" Id="rId2" /><Relationship Type="http://schemas.openxmlformats.org/officeDocument/2006/relationships/slideLayout" Target="/ppt/slideLayouts/slideLayout15.xml" Id="rId1" /><Relationship Type="http://schemas.openxmlformats.org/officeDocument/2006/relationships/slideLayout" Target="/ppt/slideLayouts/slideLayout66.xml" Id="rId6" /><Relationship Type="http://schemas.openxmlformats.org/officeDocument/2006/relationships/slideLayout" Target="/ppt/slideLayouts/slideLayout117.xml" Id="rId11" /><Relationship Type="http://schemas.openxmlformats.org/officeDocument/2006/relationships/slideLayout" Target="/ppt/slideLayouts/slideLayout58.xml" Id="rId5" /><Relationship Type="http://schemas.openxmlformats.org/officeDocument/2006/relationships/slideLayout" Target="/ppt/slideLayouts/slideLayout109.xml" Id="rId10" /><Relationship Type="http://schemas.openxmlformats.org/officeDocument/2006/relationships/slideLayout" Target="/ppt/slideLayouts/slideLayout410.xml" Id="rId4" /><Relationship Type="http://schemas.openxmlformats.org/officeDocument/2006/relationships/slideLayout" Target="/ppt/slideLayouts/slideLayout911.xml" Id="rId9" /></Relationships>
</file>

<file path=ppt/slideMasters/slideMaster11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Click to modify pattern title style 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Click to modify the pattern text style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 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Intelligent Infrastructure Design for IoT- MiOT UCM Antonio Navarro 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BEF5C-BDBA-446D-ADBA-D28542E01DF6}" type="slidenum">
              <a:rPr lang="es-ES" smtClean="0"/>
              <a:t>'NO.'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86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0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Relationship Type="http://schemas.openxmlformats.org/officeDocument/2006/relationships/hyperlink" Target="https://datos.gob.es/es/noticia/los-cinco-problemas-tecnicos-mas-frecuentes-la-hora-de-publicar-tus-datos-abiertos" TargetMode="External" Id="rId2" /></Relationships>
</file>

<file path=ppt/slides/_rels/slide1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Relationship Type="http://schemas.openxmlformats.org/officeDocument/2006/relationships/hyperlink" Target="https://okfn.org/opendata/how-to-open-data/" TargetMode="External" Id="rId2" /></Relationships>
</file>

<file path=ppt/slides/_rels/slide1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Relationship Type="http://schemas.openxmlformats.org/officeDocument/2006/relationships/hyperlink" Target="http://json.org/example.html" TargetMode="External" Id="rId3" /><Relationship Type="http://schemas.openxmlformats.org/officeDocument/2006/relationships/hyperlink" Target="http://opendatahandbook.org/guide/es/appendices/file-formats/" TargetMode="External" Id="rId2" /></Relationships>
</file>

<file path=ppt/slides/_rels/slide13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Relationship Type="http://schemas.openxmlformats.org/officeDocument/2006/relationships/hyperlink" Target="http://json.org/example.html" TargetMode="External" Id="rId2" /></Relationships>
</file>

<file path=ppt/slides/_rels/slide14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Relationship Type="http://schemas.openxmlformats.org/officeDocument/2006/relationships/hyperlink" Target="http://www.linkeddatatools.com/introducing-rdf-part-2" TargetMode="External" Id="rId2" /></Relationships>
</file>

<file path=ppt/slides/_rels/slide159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/Relationships>
</file>

<file path=ppt/slides/_rels/slide167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Relationship Type="http://schemas.openxmlformats.org/officeDocument/2006/relationships/hyperlink" Target="http://dbpedia.org/sparql" TargetMode="External" Id="rId3" /><Relationship Type="http://schemas.openxmlformats.org/officeDocument/2006/relationships/hyperlink" Target="http://datos.gob.es/apidata/nti/territory/Province/Madrid" TargetMode="External" Id="rId2" /></Relationships>
</file>

<file path=ppt/slides/_rels/slide173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Relationship Type="http://schemas.openxmlformats.org/officeDocument/2006/relationships/hyperlink" Target="https://es.wikipedia.org/wiki/SPARQL" TargetMode="External" Id="rId2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image" Target="/ppt/media/image2.gif" Id="rId3" /><Relationship Type="http://schemas.openxmlformats.org/officeDocument/2006/relationships/image" Target="/ppt/media/image12.jpeg" Id="rId2" /><Relationship Type="http://schemas.openxmlformats.org/officeDocument/2006/relationships/slideLayout" Target="/ppt/slideLayouts/slideLayout15.xml" Id="rId1" /></Relationships>
</file>

<file path=ppt/slides/_rels/slide18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7747824fa4e34df9" /><Relationship Type="http://schemas.openxmlformats.org/officeDocument/2006/relationships/hyperlink" Target="https://www.deepl.com/pro?cta=edit-document" TargetMode="External" Id="R7d80f6bf77ab4635" /><Relationship Type="http://schemas.openxmlformats.org/officeDocument/2006/relationships/image" Target="/ppt/media/image.png" Id="R16076103a5c14cdf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/Relationships>
</file>

<file path=ppt/slides/_rels/slide3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Relationship Type="http://schemas.openxmlformats.org/officeDocument/2006/relationships/hyperlink" Target="http://www.governing.com/columns/tech-talk/gov-open-data-cost-problems.html" TargetMode="External" Id="rId3" /><Relationship Type="http://schemas.openxmlformats.org/officeDocument/2006/relationships/hyperlink" Target="https://www.theguardian.com/society/2012/jul/10/open-data-force-for-good-risks" TargetMode="External" Id="rId2" /><Relationship Type="http://schemas.openxmlformats.org/officeDocument/2006/relationships/hyperlink" Target="http://www.computerweekly.com/opinion/The-problem-with-Open-Data" TargetMode="External" Id="rId4" /></Relationships>
</file>

<file path=ppt/slides/_rels/slide4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Relationship Type="http://schemas.openxmlformats.org/officeDocument/2006/relationships/hyperlink" Target="https://okfn.org/opendata/why-open-data/" TargetMode="External" Id="rId2" /></Relationships>
</file>

<file path=ppt/slides/_rels/slide510.xml.rels>&#65279;<?xml version="1.0" encoding="utf-8"?><Relationships xmlns="http://schemas.openxmlformats.org/package/2006/relationships"><Relationship Type="http://schemas.openxmlformats.org/officeDocument/2006/relationships/image" Target="/ppt/media/image33.jpeg" Id="rId3" /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21.xml" Id="rId1" /></Relationships>
</file>

<file path=ppt/slides/_rels/slide65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Relationship Type="http://schemas.openxmlformats.org/officeDocument/2006/relationships/hyperlink" Target="https://www.data.gov/" TargetMode="External" Id="rId8" /><Relationship Type="http://schemas.openxmlformats.org/officeDocument/2006/relationships/hyperlink" Target="https://theodi.org/" TargetMode="External" Id="rId3" /><Relationship Type="http://schemas.openxmlformats.org/officeDocument/2006/relationships/hyperlink" Target="http://datos.gob.es/" TargetMode="External" Id="rId7" /><Relationship Type="http://schemas.openxmlformats.org/officeDocument/2006/relationships/hyperlink" Target="http://od4d.net/" TargetMode="External" Id="rId2" /><Relationship Type="http://schemas.openxmlformats.org/officeDocument/2006/relationships/hyperlink" Target="https://opportunity.census.gov/" TargetMode="External" Id="rId6" /><Relationship Type="http://schemas.openxmlformats.org/officeDocument/2006/relationships/hyperlink" Target="https://okfn.org/" TargetMode="External" Id="rId5" /><Relationship Type="http://schemas.openxmlformats.org/officeDocument/2006/relationships/hyperlink" Target="http://data.gov.ru/" TargetMode="External" Id="rId10" /><Relationship Type="http://schemas.openxmlformats.org/officeDocument/2006/relationships/hyperlink" Target="https://opendataincubator.eu/" TargetMode="External" Id="rId4" /><Relationship Type="http://schemas.openxmlformats.org/officeDocument/2006/relationships/hyperlink" Target="https://data.gov.uk/" TargetMode="External" Id="rId9" /></Relationships>
</file>

<file path=ppt/slides/_rels/slide71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Relationship Type="http://schemas.openxmlformats.org/officeDocument/2006/relationships/hyperlink" Target="https://data.gov.il/" TargetMode="External" Id="rId8" /><Relationship Type="http://schemas.openxmlformats.org/officeDocument/2006/relationships/hyperlink" Target="http://opendata.euskadi.eus/" TargetMode="External" Id="rId3" /><Relationship Type="http://schemas.openxmlformats.org/officeDocument/2006/relationships/hyperlink" Target="https://opendatachina.com/" TargetMode="External" Id="rId7" /><Relationship Type="http://schemas.openxmlformats.org/officeDocument/2006/relationships/hyperlink" Target="http://www.data.go.jp/" TargetMode="External" Id="rId2" /><Relationship Type="http://schemas.openxmlformats.org/officeDocument/2006/relationships/hyperlink" Target="http://www.tietar.es/open-data" TargetMode="External" Id="rId6" /><Relationship Type="http://schemas.openxmlformats.org/officeDocument/2006/relationships/hyperlink" Target="http://datos.madrid.es/" TargetMode="External" Id="rId5" /><Relationship Type="http://schemas.openxmlformats.org/officeDocument/2006/relationships/hyperlink" Target="http://dadesobertes.gencat.cat/" TargetMode="External" Id="rId4" /><Relationship Type="http://schemas.openxmlformats.org/officeDocument/2006/relationships/hyperlink" Target="https://www.data.gov/open-gov/" TargetMode="External" Id="rId9" /></Relationships>
</file>

<file path=ppt/slides/_rels/slide8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Relationship Type="http://schemas.openxmlformats.org/officeDocument/2006/relationships/hyperlink" Target="https://datos.gob.es/es/dashboard" TargetMode="External" Id="rId3" /><Relationship Type="http://schemas.openxmlformats.org/officeDocument/2006/relationships/hyperlink" Target="http://datos.gob.es/" TargetMode="External" Id="rId2" /><Relationship Type="http://schemas.openxmlformats.org/officeDocument/2006/relationships/hyperlink" Target="https://datos.gob.es/es/noticia/los-cinco-problemas-tecnicos-mas-frecuentes-la-hora-de-publicar-tus-datos-abiertos" TargetMode="External" Id="rId4" /></Relationships>
</file>

<file path=ppt/slides/_rels/slide9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Relationship Type="http://schemas.openxmlformats.org/officeDocument/2006/relationships/hyperlink" Target="https://opendataincubator.eu/stories/" TargetMode="External" Id="rId3" /><Relationship Type="http://schemas.openxmlformats.org/officeDocument/2006/relationships/hyperlink" Target="http://odimpact.org/" TargetMode="External" Id="rId2" /></Relationships>
</file>

<file path=ppt/slides/slide1011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Initiatives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The Government of Spain's own open data portal identifies five problems: </a:t>
            </a:r>
            <a:r>
              <a:rPr lang="es-ES" dirty="0"/>
              <a:t/>
            </a:r>
            <a:br>
              <a:rPr lang="es-ES" dirty="0"/>
            </a:br>
            <a:endParaRPr lang="es-ES" dirty="0" smtClean="0"/>
          </a:p>
          <a:p>
            <a:pPr lvl="1"/>
            <a:r>
              <a:rPr lang="es-ES" dirty="0" smtClean="0"/>
              <a:t>Licenses not open or unclear, which makes their use difficult</a:t>
            </a:r>
          </a:p>
          <a:p>
            <a:pPr lvl="1"/>
            <a:r>
              <a:rPr lang="es-ES" dirty="0" smtClean="0"/>
              <a:t>Incomplete data sets</a:t>
            </a:r>
          </a:p>
          <a:p>
            <a:pPr lvl="1"/>
            <a:r>
              <a:rPr lang="es-ES" dirty="0" smtClean="0"/>
              <a:t>Non-machine-readable or difficult to reuse formats</a:t>
            </a:r>
          </a:p>
          <a:p>
            <a:pPr lvl="1"/>
            <a:r>
              <a:rPr lang="es-ES" dirty="0" smtClean="0"/>
              <a:t>Outdated data</a:t>
            </a:r>
          </a:p>
          <a:p>
            <a:pPr lvl="1"/>
            <a:r>
              <a:rPr lang="es-ES" dirty="0" smtClean="0"/>
              <a:t>Access fees</a:t>
            </a:r>
          </a:p>
          <a:p>
            <a:r>
              <a:rPr lang="es-ES" dirty="0" smtClean="0"/>
              <a:t>There is a major problem: the structure of the data, beyond the format. 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717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Open data formats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Open </a:t>
            </a:r>
            <a:r>
              <a:rPr lang="es-ES" dirty="0" err="1" smtClean="0"/>
              <a:t>Knowledge </a:t>
            </a:r>
            <a:r>
              <a:rPr lang="es-ES" dirty="0" smtClean="0"/>
              <a:t>International defines three key rules for making data open:</a:t>
            </a:r>
            <a:br>
              <a:rPr lang="es-ES" dirty="0" smtClean="0"/>
            </a:br>
          </a:p>
          <a:p>
            <a:pPr lvl="1"/>
            <a:r>
              <a:rPr lang="es-ES" dirty="0" smtClean="0"/>
              <a:t>Keep it simple</a:t>
            </a:r>
          </a:p>
          <a:p>
            <a:pPr lvl="1"/>
            <a:r>
              <a:rPr lang="es-ES" dirty="0" smtClean="0"/>
              <a:t>Involve early and involve often.</a:t>
            </a:r>
          </a:p>
          <a:p>
            <a:pPr lvl="1"/>
            <a:r>
              <a:rPr lang="es-ES" dirty="0" smtClean="0"/>
              <a:t>Addressing common fears and misunderstandings</a:t>
            </a:r>
          </a:p>
          <a:p>
            <a:r>
              <a:rPr lang="es-ES" dirty="0" smtClean="0"/>
              <a:t>It also identifies four key steps</a:t>
            </a:r>
          </a:p>
          <a:p>
            <a:pPr lvl="1"/>
            <a:r>
              <a:rPr lang="es-ES" dirty="0" smtClean="0"/>
              <a:t>Choosing data sets</a:t>
            </a:r>
          </a:p>
          <a:p>
            <a:pPr lvl="1"/>
            <a:r>
              <a:rPr lang="es-ES" dirty="0" smtClean="0"/>
              <a:t>Apply an open license</a:t>
            </a:r>
          </a:p>
          <a:p>
            <a:pPr lvl="1"/>
            <a:r>
              <a:rPr lang="es-ES" dirty="0" smtClean="0"/>
              <a:t>Making data available</a:t>
            </a:r>
          </a:p>
          <a:p>
            <a:pPr lvl="1"/>
            <a:r>
              <a:rPr lang="es-ES" dirty="0" smtClean="0"/>
              <a:t>Make them easy to find 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15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Open data formats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2167"/>
          </a:xfrm>
        </p:spPr>
        <p:txBody>
          <a:bodyPr>
            <a:normAutofit/>
          </a:bodyPr>
          <a:lstStyle/>
          <a:p>
            <a:r>
              <a:rPr lang="es-ES" dirty="0" smtClean="0"/>
              <a:t>A key step is the publication of open data in a format easily processed by </a:t>
            </a:r>
            <a:r>
              <a:rPr lang="es-ES" dirty="0"/>
              <a:t>computers:</a:t>
            </a:r>
            <a:br>
              <a:rPr lang="es-ES" dirty="0"/>
            </a:br>
            <a:endParaRPr lang="es-ES" dirty="0" smtClean="0"/>
          </a:p>
          <a:p>
            <a:pPr lvl="1"/>
            <a:r>
              <a:rPr lang="es-ES" dirty="0"/>
              <a:t>XML (</a:t>
            </a:r>
            <a:r>
              <a:rPr lang="es-ES" dirty="0" err="1"/>
              <a:t>eXtensible </a:t>
            </a:r>
            <a:r>
              <a:rPr lang="es-ES" dirty="0" err="1"/>
              <a:t>Markup </a:t>
            </a:r>
            <a:r>
              <a:rPr lang="es-ES" dirty="0" err="1"/>
              <a:t>Language</a:t>
            </a:r>
            <a:r>
              <a:rPr lang="es-ES" dirty="0"/>
              <a:t>)</a:t>
            </a:r>
            <a:br>
              <a:rPr lang="es-ES" dirty="0"/>
            </a:br>
          </a:p>
          <a:p>
            <a:pPr marL="914400" lvl="2" indent="0">
              <a:buNone/>
            </a:pP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menu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id="file" 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value=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"File"&gt;</a:t>
            </a:r>
          </a:p>
          <a:p>
            <a:pPr marL="914400" lvl="2" indent="0">
              <a:buNone/>
            </a:pP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&lt; 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popup&gt;</a:t>
            </a:r>
          </a:p>
          <a:p>
            <a:pPr marL="914400" lvl="2" indent="0">
              <a:buNone/>
            </a:pP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  &lt; 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menuitem 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value=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"New" 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onclick=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CreateNewDoc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()" /&gt;</a:t>
            </a:r>
          </a:p>
          <a:p>
            <a:pPr marL="914400" lvl="2" indent="0">
              <a:buNone/>
            </a:pP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  &lt; 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menuitem 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value=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"Open" 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onclick=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OpenDoc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()" /&gt;</a:t>
            </a:r>
          </a:p>
          <a:p>
            <a:pPr marL="914400" lvl="2" indent="0">
              <a:buNone/>
            </a:pP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  &lt; 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menuitem 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value=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onclick=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CloseDoc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()" /&gt;</a:t>
            </a:r>
          </a:p>
          <a:p>
            <a:pPr marL="914400" lvl="2" indent="0">
              <a:buNone/>
            </a:pP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&lt;/popup&gt;</a:t>
            </a:r>
          </a:p>
          <a:p>
            <a:pPr marL="914400" lvl="2" indent="0">
              <a:buNone/>
            </a:pP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&lt;/menu&gt; </a:t>
            </a:r>
          </a:p>
          <a:p>
            <a:pPr lvl="1"/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9842207"/>
      </p:ext>
    </p:extLst>
  </p:cSld>
  <p:clrMapOvr>
    <a:masterClrMapping/>
  </p:clrMapOvr>
</p:sld>
</file>

<file path=ppt/slides/slide1318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Open data formats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s-ES" dirty="0"/>
              <a:t>JSON (JavaScript </a:t>
            </a:r>
            <a:r>
              <a:rPr lang="es-ES" dirty="0" err="1"/>
              <a:t>Object </a:t>
            </a:r>
            <a:r>
              <a:rPr lang="es-ES" dirty="0" err="1"/>
              <a:t>Notation</a:t>
            </a:r>
            <a:r>
              <a:rPr lang="es-ES" i="1" dirty="0"/>
              <a:t>)</a:t>
            </a:r>
            <a:br>
              <a:rPr lang="es-ES" i="1" dirty="0"/>
            </a:br>
          </a:p>
          <a:p>
            <a:pPr marL="914400" lvl="2" indent="0">
              <a:buNone/>
            </a:pP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{ 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menu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": {</a:t>
            </a:r>
          </a:p>
          <a:p>
            <a:pPr marL="914400" lvl="2" indent="0">
              <a:buNone/>
            </a:pP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"id": "file",</a:t>
            </a:r>
          </a:p>
          <a:p>
            <a:pPr marL="914400" lvl="2" indent="0">
              <a:buNone/>
            </a:pP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": "File",</a:t>
            </a:r>
          </a:p>
          <a:p>
            <a:pPr marL="914400" lvl="2" indent="0">
              <a:buNone/>
            </a:pP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popup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": {</a:t>
            </a:r>
          </a:p>
          <a:p>
            <a:pPr marL="914400" lvl="2" indent="0">
              <a:buNone/>
            </a:pP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menuitem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": [</a:t>
            </a:r>
          </a:p>
          <a:p>
            <a:pPr marL="914400" lvl="2" indent="0">
              <a:buNone/>
            </a:pP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    { 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": "New", 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": 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CreateNewDoc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()"},</a:t>
            </a:r>
          </a:p>
          <a:p>
            <a:pPr marL="914400" lvl="2" indent="0">
              <a:buNone/>
            </a:pP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    { 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": "Open", 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": 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OpenDoc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()"},</a:t>
            </a:r>
          </a:p>
          <a:p>
            <a:pPr marL="914400" lvl="2" indent="0">
              <a:buNone/>
            </a:pP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    { 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": 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": "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CloseDoc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()"}</a:t>
            </a:r>
          </a:p>
          <a:p>
            <a:pPr marL="914400" lvl="2" indent="0">
              <a:buNone/>
            </a:pP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  ]</a:t>
            </a:r>
          </a:p>
          <a:p>
            <a:pPr marL="914400" lvl="2" indent="0">
              <a:buNone/>
            </a:pP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914400" lvl="2" indent="0">
              <a:buNone/>
            </a:pP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}}</a:t>
            </a:r>
          </a:p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332960"/>
      </p:ext>
    </p:extLst>
  </p:cSld>
  <p:clrMapOvr>
    <a:masterClrMapping/>
  </p:clrMapOvr>
</p:sld>
</file>

<file path=ppt/slides/slide1413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Open </a:t>
            </a:r>
            <a:r>
              <a:rPr lang="es-ES" dirty="0"/>
              <a:t>data formats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s-ES" dirty="0" smtClean="0"/>
              <a:t>RDF (</a:t>
            </a:r>
            <a:r>
              <a:rPr lang="es-ES" dirty="0" err="1" smtClean="0"/>
              <a:t>Resource </a:t>
            </a:r>
            <a:r>
              <a:rPr lang="es-ES" dirty="0" err="1" smtClean="0"/>
              <a:t>Description </a:t>
            </a:r>
            <a:r>
              <a:rPr lang="es-ES" dirty="0" smtClean="0"/>
              <a:t>Framework) </a:t>
            </a:r>
            <a:r>
              <a:rPr lang="es-ES" dirty="0" err="1" smtClean="0"/>
              <a:t/>
            </a:r>
            <a:r>
              <a:rPr lang="es-ES" dirty="0"/>
              <a:t/>
            </a:r>
            <a:br>
              <a:rPr lang="es-ES" dirty="0"/>
            </a:br>
          </a:p>
          <a:p>
            <a:pPr marL="914400" lvl="2" indent="0">
              <a:buNone/>
            </a:pPr>
            <a:r>
              <a:rPr lang="es-E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&lt;? </a:t>
            </a:r>
            <a:r>
              <a:rPr lang="es-E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 </a:t>
            </a:r>
            <a:r>
              <a:rPr lang="es-E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version=</a:t>
            </a:r>
            <a:r>
              <a:rPr lang="es-E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"1.0" </a:t>
            </a:r>
            <a:r>
              <a:rPr lang="es-E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encoding=</a:t>
            </a:r>
            <a:r>
              <a:rPr lang="es-E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"UTF-8"?&gt;</a:t>
            </a:r>
          </a:p>
          <a:p>
            <a:pPr marL="914400" lvl="2" indent="0">
              <a:buNone/>
            </a:pP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 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rdf:RDF</a:t>
            </a:r>
            <a:endParaRPr lang="es-E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s-E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xmlns:rdf=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"http://www.w3.org/1999/02/22-rdf-syntax-ns#"</a:t>
            </a:r>
          </a:p>
          <a:p>
            <a:pPr marL="914400" lvl="2" indent="0">
              <a:buNone/>
            </a:pP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s-E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xmlns:dc=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"http://purl.org/dc/elements/1.1/"</a:t>
            </a:r>
          </a:p>
          <a:p>
            <a:pPr marL="914400" lvl="2" indent="0">
              <a:buNone/>
            </a:pP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s-E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xmlns:region=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"http://www.country-regions.fake/"&gt;</a:t>
            </a:r>
          </a:p>
          <a:p>
            <a:pPr marL="914400" lvl="2" indent="0"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s-ES" dirty="0" err="1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rdf:Description </a:t>
            </a:r>
            <a:r>
              <a:rPr lang="es-ES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rdf:about=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"http://en.wikipedia.org/wiki/Oxford"&gt;</a:t>
            </a:r>
          </a:p>
          <a:p>
            <a:pPr marL="914400" lvl="2" indent="0">
              <a:buNone/>
            </a:pP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dc:title&gt;Oxford&lt;/dc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:title&gt;</a:t>
            </a:r>
          </a:p>
          <a:p>
            <a:pPr marL="914400" lvl="2" indent="0">
              <a:buNone/>
            </a:pP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&lt;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dc:coverage&gt;Oxfordshire&lt;/dc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:coverage&gt;.</a:t>
            </a:r>
          </a:p>
          <a:p>
            <a:pPr marL="914400" lvl="2" indent="0">
              <a:buNone/>
            </a:pP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&lt;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dc:publisher&gt;Wikipedia&lt;/dc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:publisher&gt;</a:t>
            </a:r>
          </a:p>
          <a:p>
            <a:pPr marL="914400" lvl="2" indent="0">
              <a:buNone/>
            </a:pP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&lt;region:population&gt;10000&lt;/region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:population&gt;</a:t>
            </a:r>
          </a:p>
          <a:p>
            <a:pPr marL="914400" lvl="2" indent="0">
              <a:buNone/>
            </a:pPr>
            <a:r>
              <a:rPr lang="es-E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s-ES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s-ES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region:principaltown </a:t>
            </a:r>
            <a:r>
              <a:rPr lang="es-ES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rdf:resource=</a:t>
            </a:r>
            <a:r>
              <a:rPr lang="es-E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"http://www.country-regions.fake/oxford"/&gt;</a:t>
            </a:r>
          </a:p>
          <a:p>
            <a:pPr marL="914400" lvl="2" indent="0">
              <a:buNone/>
            </a:pP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&lt;/rdf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:Description&gt;</a:t>
            </a:r>
          </a:p>
          <a:p>
            <a:pPr marL="914400" lvl="2" indent="0">
              <a:buNone/>
            </a:pPr>
            <a:r>
              <a:rPr lang="es-E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&lt;/rdf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:RDF&gt;</a:t>
            </a:r>
          </a:p>
          <a:p>
            <a:pPr lvl="1"/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4660634"/>
      </p:ext>
    </p:extLst>
  </p:cSld>
  <p:clrMapOvr>
    <a:masterClrMapping/>
  </p:clrMapOvr>
</p:sld>
</file>

<file path=ppt/slides/slide159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Open data formats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dirty="0" err="1" smtClean="0"/>
              <a:t>Comma-Separated </a:t>
            </a:r>
            <a:r>
              <a:rPr lang="es-ES" dirty="0" err="1" smtClean="0"/>
              <a:t>Values </a:t>
            </a:r>
            <a:r>
              <a:rPr lang="es-ES" dirty="0" smtClean="0"/>
              <a:t>(CSV )</a:t>
            </a:r>
          </a:p>
          <a:p>
            <a:pPr lvl="1"/>
            <a:r>
              <a:rPr lang="es-ES" dirty="0" smtClean="0"/>
              <a:t>Spreadsheet formats</a:t>
            </a:r>
          </a:p>
          <a:p>
            <a:pPr lvl="1"/>
            <a:r>
              <a:rPr lang="es-ES" dirty="0" smtClean="0"/>
              <a:t>ESRI </a:t>
            </a:r>
            <a:r>
              <a:rPr lang="es-ES" dirty="0" err="1"/>
              <a:t>Shapefile </a:t>
            </a:r>
            <a:r>
              <a:rPr lang="es-ES" dirty="0"/>
              <a:t>(SHP</a:t>
            </a:r>
            <a:r>
              <a:rPr lang="es-ES" dirty="0" smtClean="0"/>
              <a:t>): geographic information data</a:t>
            </a:r>
          </a:p>
          <a:p>
            <a:pPr lvl="1"/>
            <a:r>
              <a:rPr lang="es-ES" dirty="0" err="1" smtClean="0"/>
              <a:t>Keyhole </a:t>
            </a:r>
            <a:r>
              <a:rPr lang="es-ES" dirty="0" err="1" smtClean="0"/>
              <a:t>Markup </a:t>
            </a:r>
            <a:r>
              <a:rPr lang="es-ES" dirty="0" err="1" smtClean="0"/>
              <a:t>Language </a:t>
            </a:r>
            <a:r>
              <a:rPr lang="es-ES" dirty="0" smtClean="0"/>
              <a:t>(KML): geographic information data</a:t>
            </a:r>
          </a:p>
          <a:p>
            <a:pPr lvl="1"/>
            <a:r>
              <a:rPr lang="es-ES" dirty="0"/>
              <a:t>PC-AXIS: </a:t>
            </a:r>
            <a:r>
              <a:rPr lang="es-ES" dirty="0" smtClean="0"/>
              <a:t>statistical data</a:t>
            </a:r>
          </a:p>
          <a:p>
            <a:pPr lvl="1"/>
            <a:r>
              <a:rPr lang="es-ES" dirty="0" smtClean="0"/>
              <a:t>PDF</a:t>
            </a:r>
          </a:p>
          <a:p>
            <a:pPr lvl="1"/>
            <a:r>
              <a:rPr lang="es-ES" dirty="0" smtClean="0"/>
              <a:t>Text</a:t>
            </a:r>
          </a:p>
          <a:p>
            <a:pPr lvl="1"/>
            <a:r>
              <a:rPr lang="es-ES" dirty="0" smtClean="0"/>
              <a:t>Scanned images 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61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Access to open data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Data is usually accessible in three different ways:</a:t>
            </a:r>
          </a:p>
          <a:p>
            <a:pPr lvl="1"/>
            <a:r>
              <a:rPr lang="es-ES" dirty="0" smtClean="0"/>
              <a:t>Navigating directly on the web</a:t>
            </a:r>
          </a:p>
          <a:p>
            <a:pPr lvl="1"/>
            <a:r>
              <a:rPr lang="es-ES" dirty="0" smtClean="0"/>
              <a:t>By means of web services, usually REST (</a:t>
            </a:r>
            <a:r>
              <a:rPr lang="es-ES" dirty="0" err="1"/>
              <a:t>Representational </a:t>
            </a:r>
            <a:r>
              <a:rPr lang="es-ES" dirty="0" err="1"/>
              <a:t>State </a:t>
            </a:r>
            <a:r>
              <a:rPr lang="es-ES" dirty="0" smtClean="0"/>
              <a:t>Transfer).</a:t>
            </a:r>
          </a:p>
          <a:p>
            <a:pPr lvl="2"/>
            <a:r>
              <a:rPr lang="es-ES" dirty="0" smtClean="0"/>
              <a:t>POST: </a:t>
            </a:r>
            <a:r>
              <a:rPr lang="es-ES" dirty="0" err="1" smtClean="0"/>
              <a:t>Create </a:t>
            </a:r>
            <a:endParaRPr lang="es-ES" dirty="0" smtClean="0"/>
          </a:p>
          <a:p>
            <a:pPr lvl="2"/>
            <a:r>
              <a:rPr lang="es-ES" dirty="0" smtClean="0"/>
              <a:t>GET: </a:t>
            </a:r>
            <a:r>
              <a:rPr lang="es-ES" dirty="0" err="1" smtClean="0"/>
              <a:t>Read </a:t>
            </a:r>
            <a:r>
              <a:rPr lang="es-ES" dirty="0" smtClean="0"/>
              <a:t>(</a:t>
            </a:r>
            <a:r>
              <a:rPr lang="es-ES" dirty="0" err="1" smtClean="0"/>
              <a:t>e.g. </a:t>
            </a:r>
            <a:r>
              <a:rPr lang="es-ES" dirty="0">
                <a:hlinkClick r:id="rId2"/>
              </a:rPr>
              <a:t>http://datos.</a:t>
            </a:r>
            <a:r>
              <a:rPr lang="es-ES" dirty="0" smtClean="0">
                <a:hlinkClick r:id="rId2"/>
              </a:rPr>
              <a:t>gob.es/apidata/nti/territory/Province/Madrid </a:t>
            </a:r>
            <a:r>
              <a:rPr lang="es-ES" dirty="0" smtClean="0"/>
              <a:t>)</a:t>
            </a:r>
          </a:p>
          <a:p>
            <a:pPr lvl="2"/>
            <a:r>
              <a:rPr lang="es-ES" dirty="0" smtClean="0"/>
              <a:t>PUT: </a:t>
            </a:r>
            <a:r>
              <a:rPr lang="es-ES" dirty="0" err="1" smtClean="0"/>
              <a:t>Update </a:t>
            </a:r>
            <a:endParaRPr lang="es-ES" dirty="0" smtClean="0"/>
          </a:p>
          <a:p>
            <a:pPr lvl="2"/>
            <a:r>
              <a:rPr lang="es-ES" dirty="0" smtClean="0"/>
              <a:t>DELETE: </a:t>
            </a:r>
            <a:r>
              <a:rPr lang="es-ES" dirty="0" err="1" smtClean="0"/>
              <a:t>Delete </a:t>
            </a:r>
            <a:r>
              <a:rPr lang="es-ES" dirty="0" smtClean="0"/>
              <a:t/>
            </a:r>
            <a:endParaRPr lang="es-ES" dirty="0" smtClean="0"/>
          </a:p>
          <a:p>
            <a:pPr lvl="1"/>
            <a:r>
              <a:rPr lang="es-ES" dirty="0" smtClean="0"/>
              <a:t>SPARQL (</a:t>
            </a:r>
            <a:r>
              <a:rPr lang="en-US" dirty="0"/>
              <a:t>SPARQL Protocol and RDF Query </a:t>
            </a:r>
            <a:r>
              <a:rPr lang="en-US" dirty="0" smtClean="0"/>
              <a:t>Language)</a:t>
            </a:r>
          </a:p>
          <a:p>
            <a:pPr lvl="2"/>
            <a:r>
              <a:rPr lang="en-US" dirty="0" err="1" smtClean="0"/>
              <a:t>It is </a:t>
            </a:r>
            <a:r>
              <a:rPr lang="en-US" dirty="0" smtClean="0"/>
              <a:t>a </a:t>
            </a:r>
            <a:r>
              <a:rPr lang="en-US" dirty="0" err="1" smtClean="0"/>
              <a:t>language </a:t>
            </a:r>
            <a:r>
              <a:rPr lang="en-US" dirty="0" smtClean="0"/>
              <a:t>for </a:t>
            </a:r>
            <a:r>
              <a:rPr lang="en-US" dirty="0" err="1" smtClean="0"/>
              <a:t>querying </a:t>
            </a:r>
            <a:r>
              <a:rPr lang="en-US" dirty="0" err="1" smtClean="0"/>
              <a:t>databases </a:t>
            </a:r>
            <a:r>
              <a:rPr lang="en-US" dirty="0" err="1" smtClean="0"/>
              <a:t>containing </a:t>
            </a:r>
            <a:r>
              <a:rPr lang="en-US" dirty="0" smtClean="0"/>
              <a:t>RDF </a:t>
            </a:r>
            <a:r>
              <a:rPr lang="en-US" dirty="0" err="1" smtClean="0"/>
              <a:t>data.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DBPedia</a:t>
            </a:r>
            <a:r>
              <a:rPr lang="en-US" dirty="0" smtClean="0"/>
              <a:t>, </a:t>
            </a:r>
            <a:r>
              <a:rPr lang="en-US" dirty="0" err="1" smtClean="0"/>
              <a:t>for </a:t>
            </a:r>
            <a:r>
              <a:rPr lang="en-US" dirty="0" err="1" smtClean="0"/>
              <a:t>example, </a:t>
            </a:r>
            <a:r>
              <a:rPr lang="en-US" dirty="0" err="1" smtClean="0"/>
              <a:t>also </a:t>
            </a:r>
            <a:r>
              <a:rPr lang="en-US" dirty="0" err="1" smtClean="0"/>
              <a:t>has </a:t>
            </a:r>
            <a:r>
              <a:rPr lang="en-US" dirty="0" smtClean="0"/>
              <a:t>a </a:t>
            </a:r>
            <a:r>
              <a:rPr lang="en-US" dirty="0"/>
              <a:t>SPARQL </a:t>
            </a:r>
            <a:r>
              <a:rPr lang="en-US" dirty="0" err="1" smtClean="0"/>
              <a:t>point: </a:t>
            </a:r>
            <a:r>
              <a:rPr lang="en-US" dirty="0">
                <a:hlinkClick r:id="rId3"/>
              </a:rPr>
              <a:t>http://dbpedia.org/sparql. </a:t>
            </a:r>
            <a:r>
              <a:rPr lang="en-US" dirty="0" err="1" smtClean="0"/>
              <a:t/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139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3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Access to open data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es-ES" dirty="0" smtClean="0"/>
              <a:t>We can execute the following </a:t>
            </a:r>
            <a:r>
              <a:rPr lang="es-ES" dirty="0" smtClean="0"/>
              <a:t>SPARQL </a:t>
            </a:r>
            <a:r>
              <a:rPr lang="es-ES" dirty="0" err="1" smtClean="0"/>
              <a:t>query:</a:t>
            </a:r>
          </a:p>
          <a:p>
            <a:pPr marL="914400" lvl="2" indent="0">
              <a:buNone/>
            </a:pPr>
          </a:p>
          <a:p>
            <a:pPr marL="914400" lvl="2" indent="0">
              <a:buNone/>
            </a:pPr>
            <a:endParaRPr lang="es-ES" dirty="0" smtClean="0"/>
          </a:p>
          <a:p>
            <a:pPr marL="914400" lvl="2" indent="0">
              <a:buNone/>
            </a:pP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PREFIX </a:t>
            </a: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dcterms: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&lt;http://purl.org/dc/terms/&gt;</a:t>
            </a:r>
          </a:p>
          <a:p>
            <a:pPr marL="914400" lvl="2" indent="0">
              <a:buNone/>
            </a:pP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PREFIX </a:t>
            </a: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rdfs: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&lt;http://www.w3.org/2000/01/rdf-schema#&gt;</a:t>
            </a:r>
          </a:p>
          <a:p>
            <a:pPr marL="914400" lvl="2" indent="0">
              <a:buNone/>
            </a:pP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PREFIX </a:t>
            </a: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dbp: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&lt;http://dbpedia.org/ontology/&gt;</a:t>
            </a:r>
          </a:p>
          <a:p>
            <a:pPr marL="914400" lvl="2" indent="0">
              <a:buNone/>
            </a:pP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SELECT ? </a:t>
            </a: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musician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musicianName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dateBirth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dateDeceased</a:t>
            </a:r>
            <a:endParaRPr lang="es-E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WHERE {</a:t>
            </a:r>
          </a:p>
          <a:p>
            <a:pPr marL="914400" lvl="2" indent="0">
              <a:buNone/>
            </a:pP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  ? </a:t>
            </a: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musico </a:t>
            </a: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dcterms:subject</a:t>
            </a:r>
            <a:endParaRPr lang="es-E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  &lt;http://dbpedia.org/resource/Category:Spanish_musicians&gt;;</a:t>
            </a:r>
          </a:p>
          <a:p>
            <a:pPr marL="914400" lvl="2" indent="0">
              <a:buNone/>
            </a:pP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rdfs:label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nameMusician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914400" lvl="2" indent="0">
              <a:buNone/>
            </a:pP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     dbp:birthDate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dateBirth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914400" lvl="2" indent="0">
              <a:buNone/>
            </a:pP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     dbp:deathDate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deathDate 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914400" lvl="2" indent="0">
              <a:buNone/>
            </a:pP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FILTER (LANG(? </a:t>
            </a:r>
            <a:r>
              <a:rPr lang="es-E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musicName</a:t>
            </a: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) = "en")</a:t>
            </a:r>
          </a:p>
          <a:p>
            <a:pPr marL="914400" lvl="2" indent="0">
              <a:buNone/>
            </a:pPr>
            <a:r>
              <a:rPr lang="es-E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914400" lvl="2" indent="0">
              <a:buNone/>
            </a:pP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509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Open data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Intelligent Infrastructure Design for the Internet of Things</a:t>
            </a:r>
          </a:p>
          <a:p>
            <a:r>
              <a:rPr lang="es-ES" dirty="0" smtClean="0"/>
              <a:t>Antonio Navarro </a:t>
            </a:r>
            <a:endParaRPr lang="es-ES" dirty="0"/>
          </a:p>
        </p:txBody>
      </p:sp>
      <p:pic>
        <p:nvPicPr>
          <p:cNvPr id="4" name="Imagen 3" descr="D:\Documents\Revoltijo\Imágenes y vídeos\Escudo_UC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49" y="469325"/>
            <a:ext cx="922712" cy="1005840"/>
          </a:xfrm>
          <a:prstGeom prst="rect">
            <a:avLst/>
          </a:prstGeom>
          <a:noFill/>
          <a:ln>
            <a:noFill/>
          </a:ln>
          <a:effectLst>
            <a:glow>
              <a:schemeClr val="accent1"/>
            </a:glow>
            <a:outerShdw sx="1000" sy="1000" algn="ctr" rotWithShape="0">
              <a:srgbClr val="000000"/>
            </a:outerShdw>
            <a:reflection endPos="0" dir="5400000" sy="-100000" algn="bl" rotWithShape="0"/>
          </a:effectLst>
        </p:spPr>
      </p:pic>
      <p:pic>
        <p:nvPicPr>
          <p:cNvPr id="5" name="Imagen 4" descr="D:\Visual Studio 2010\WebSites\WebPersonal\aux images\EscudoFDI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0750" y="532190"/>
            <a:ext cx="735521" cy="8801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826938"/>
      </p:ext>
    </p:extLst>
  </p:cSld>
  <p:clrMapOvr>
    <a:masterClrMapping/>
  </p:clrMapOvr>
</p:sld>
</file>

<file path=ppt/slides/slide1815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Open data seems like a good idea</a:t>
            </a:r>
          </a:p>
          <a:p>
            <a:r>
              <a:rPr lang="es-ES" dirty="0" smtClean="0"/>
              <a:t>However, it is necessary to distinguish useful data from mere </a:t>
            </a:r>
            <a:r>
              <a:rPr lang="es-ES" dirty="0" smtClean="0"/>
              <a:t>political </a:t>
            </a:r>
            <a:r>
              <a:rPr lang="es-ES" i="1" dirty="0" smtClean="0"/>
              <a:t>posturing.</a:t>
            </a:r>
          </a:p>
          <a:p>
            <a:r>
              <a:rPr lang="es-ES" dirty="0" smtClean="0"/>
              <a:t>From an IT point of view, they do not represent a technical challenge, beyond choosing a </a:t>
            </a:r>
            <a:r>
              <a:rPr lang="es-ES" smtClean="0"/>
              <a:t>suitable </a:t>
            </a:r>
            <a:r>
              <a:rPr lang="es-ES" dirty="0" smtClean="0"/>
              <a:t>structure and </a:t>
            </a:r>
            <a:r>
              <a:rPr lang="es-ES" smtClean="0"/>
              <a:t>format. </a:t>
            </a:r>
            <a:r>
              <a:rPr lang="es-ES" dirty="0" smtClean="0"/>
              <a:t/>
            </a:r>
            <a:endParaRPr lang="es-ES" dirty="0" smtClean="0"/>
          </a:p>
          <a:p>
            <a:r>
              <a:rPr lang="es-ES" dirty="0" smtClean="0"/>
              <a:t>Probably, the REST access mechanism is the most reasonable one.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863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9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F3296CD-A63C-4D4F-AAD6-347B6E792551}"/>
              </a:ext>
            </a:extLst>
          </p:cNvPr>
          <p:cNvSpPr txBox="1"/>
          <p:nvPr/>
        </p:nvSpPr>
        <p:spPr>
          <a:xfrm>
            <a:off x="289301" y="2779889"/>
            <a:ext cx="6222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noProof="1">
                <a:solidFill>
                  <a:srgbClr val="0F2B46"/>
                </a:solidFill>
                <a:latin typeface="Helvetica" pitchFamily="2" charset="0"/>
              </a:rPr>
              <a:t>Subscribe to DeepL Pro to edit this document.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DA699B-AA79-2E42-83E3-ACBDD53F87D8}"/>
              </a:ext>
            </a:extLst>
          </p:cNvPr>
          <p:cNvSpPr txBox="1"/>
          <p:nvPr/>
        </p:nvSpPr>
        <p:spPr>
          <a:xfrm>
            <a:off x="289301" y="3241554"/>
            <a:ext cx="4887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noProof="1">
                <a:solidFill>
                  <a:srgbClr val="0F2B46"/>
                </a:solidFill>
                <a:latin typeface="Helvetica" pitchFamily="2" charset="0"/>
              </a:rPr>
              <a:t>Visit </a:t>
            </a:r>
            <a:r>
              <a:rPr lang="de-DE" noProof="1">
                <a:solidFill>
                  <a:srgbClr val="006494"/>
                </a:solidFill>
                <a:latin typeface="Helvetica" pitchFamily="2" charset="0"/>
                <a:hlinkClick r:id="R7d80f6bf77ab4635"/>
              </a:rPr>
              <a:t>www.DeepL.com/pro</a:t>
            </a:r>
            <a:r>
              <a:rPr lang="de-DE" noProof="1">
                <a:solidFill>
                  <a:srgbClr val="0F2B46"/>
                </a:solidFill>
                <a:latin typeface="Helvetica" pitchFamily="2" charset="0"/>
              </a:rPr>
              <a:t> for more information.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465485-E747-EF46-84F2-5C5CB0F90C9B}"/>
              </a:ext>
            </a:extLst>
          </p:cNvPr>
          <p:cNvPicPr>
            <a:picLocks noChangeAspect="1"/>
          </p:cNvPicPr>
          <p:nvPr/>
        </p:nvPicPr>
        <p:blipFill>
          <a:blip r:embed="R16076103a5c14cdf"/>
          <a:stretch>
            <a:fillRect/>
          </a:stretch>
        </p:blipFill>
        <p:spPr>
          <a:xfrm>
            <a:off x="400512" y="1215557"/>
            <a:ext cx="26162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364504"/>
      </p:ext>
    </p:extLst>
  </p:cSld>
  <p:clrMapOvr>
    <a:masterClrMapping/>
  </p:clrMapOvr>
</p:sld>
</file>

<file path=ppt/slides/slide24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Index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References</a:t>
            </a:r>
          </a:p>
          <a:p>
            <a:r>
              <a:rPr lang="es-ES" dirty="0" smtClean="0"/>
              <a:t>Introduction</a:t>
            </a:r>
          </a:p>
          <a:p>
            <a:r>
              <a:rPr lang="es-ES" dirty="0" smtClean="0"/>
              <a:t>Initiatives</a:t>
            </a:r>
          </a:p>
          <a:p>
            <a:r>
              <a:rPr lang="es-ES" dirty="0" smtClean="0"/>
              <a:t>Open data formats</a:t>
            </a:r>
          </a:p>
          <a:p>
            <a:r>
              <a:rPr lang="es-ES" dirty="0" smtClean="0"/>
              <a:t>Access to open data</a:t>
            </a:r>
          </a:p>
          <a:p>
            <a:r>
              <a:rPr lang="es-ES" dirty="0" smtClean="0"/>
              <a:t>Conclusions 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2186099"/>
      </p:ext>
    </p:extLst>
  </p:cSld>
  <p:clrMapOvr>
    <a:masterClrMapping/>
  </p:clrMapOvr>
</p:sld>
</file>

<file path=ppt/slides/slide316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References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(Hand, 2012) </a:t>
            </a:r>
            <a:r>
              <a:rPr lang="es-ES" dirty="0" smtClean="0"/>
              <a:t>Hand, D. </a:t>
            </a:r>
            <a:r>
              <a:rPr lang="en-US" dirty="0"/>
              <a:t>Open data is a force for good, but not without </a:t>
            </a:r>
            <a:r>
              <a:rPr lang="en-US" dirty="0" smtClean="0"/>
              <a:t>risks. </a:t>
            </a:r>
            <a:r>
              <a:rPr lang="en-US" i="1" dirty="0" smtClean="0"/>
              <a:t>The Guardian. </a:t>
            </a:r>
            <a:r>
              <a:rPr lang="es-ES" dirty="0" smtClean="0">
                <a:hlinkClick r:id="rId2"/>
              </a:rPr>
              <a:t>https://www.theguardian.com/society/2012/jul/10/open-data-force-for-good-risks </a:t>
            </a:r>
          </a:p>
          <a:p>
            <a:r>
              <a:rPr lang="es-ES" dirty="0" smtClean="0"/>
              <a:t>(</a:t>
            </a:r>
            <a:r>
              <a:rPr lang="es-ES" dirty="0" err="1" smtClean="0"/>
              <a:t>Newcombe</a:t>
            </a:r>
            <a:r>
              <a:rPr lang="es-ES" dirty="0"/>
              <a:t>, 2015) </a:t>
            </a:r>
            <a:r>
              <a:rPr lang="es-ES" dirty="0" err="1" smtClean="0"/>
              <a:t>Newcombe</a:t>
            </a:r>
            <a:r>
              <a:rPr lang="es-ES" dirty="0" smtClean="0"/>
              <a:t>, T. </a:t>
            </a:r>
            <a:r>
              <a:rPr lang="en-US" dirty="0"/>
              <a:t>The (Hidden) Cost of Open </a:t>
            </a:r>
            <a:r>
              <a:rPr lang="en-US" dirty="0" smtClean="0"/>
              <a:t>Data. </a:t>
            </a:r>
            <a:r>
              <a:rPr lang="en-US" i="1" dirty="0" smtClean="0"/>
              <a:t>Governing. </a:t>
            </a:r>
            <a:r>
              <a:rPr lang="es-ES" dirty="0" smtClean="0">
                <a:hlinkClick r:id="rId3"/>
              </a:rPr>
              <a:t>http://www.governing.com/columns/tech-talk/gov-open-data-cost-problems.html </a:t>
            </a:r>
            <a:r>
              <a:rPr lang="en-US" dirty="0"/>
              <a:t/>
            </a:r>
            <a:endParaRPr lang="es-ES" dirty="0"/>
          </a:p>
          <a:p>
            <a:r>
              <a:rPr lang="es-ES" dirty="0" smtClean="0"/>
              <a:t>(</a:t>
            </a:r>
            <a:r>
              <a:rPr lang="es-ES" dirty="0"/>
              <a:t>Roberts, 2012) Robert, T. </a:t>
            </a:r>
            <a:r>
              <a:rPr lang="es-ES" dirty="0" err="1" smtClean="0"/>
              <a:t>The </a:t>
            </a:r>
            <a:r>
              <a:rPr lang="es-ES" dirty="0" err="1" smtClean="0"/>
              <a:t>Problem </a:t>
            </a:r>
            <a:r>
              <a:rPr lang="es-ES" dirty="0" err="1" smtClean="0"/>
              <a:t>with </a:t>
            </a:r>
            <a:r>
              <a:rPr lang="es-ES" dirty="0" smtClean="0"/>
              <a:t>Open Data. </a:t>
            </a:r>
            <a:r>
              <a:rPr lang="es-ES" i="1" dirty="0" err="1" smtClean="0"/>
              <a:t>Computer </a:t>
            </a:r>
            <a:r>
              <a:rPr lang="es-ES" i="1" dirty="0" err="1" smtClean="0"/>
              <a:t>Weekly. </a:t>
            </a:r>
            <a:r>
              <a:rPr lang="es-ES" dirty="0" smtClean="0">
                <a:hlinkClick r:id="rId4"/>
              </a:rPr>
              <a:t>http://www.computerweekly.com/opinion/The-problem-with-Open-Data </a:t>
            </a:r>
            <a:r>
              <a:rPr lang="es-ES" dirty="0"/>
              <a:t/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2617280"/>
      </p:ext>
    </p:extLst>
  </p:cSld>
  <p:clrMapOvr>
    <a:masterClrMapping/>
  </p:clrMapOvr>
</p:sld>
</file>

<file path=ppt/slides/slide412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Introduction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84108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Open data initiatives seek to make public as much data as possible that can be useful to people.</a:t>
            </a:r>
          </a:p>
          <a:p>
            <a:r>
              <a:rPr lang="es-ES" dirty="0" smtClean="0"/>
              <a:t>The information is published as </a:t>
            </a:r>
            <a:r>
              <a:rPr lang="es-ES" dirty="0" err="1" smtClean="0"/>
              <a:t>datasets</a:t>
            </a:r>
            <a:r>
              <a:rPr lang="es-ES" dirty="0" smtClean="0"/>
              <a:t>.</a:t>
            </a:r>
          </a:p>
          <a:p>
            <a:r>
              <a:rPr lang="es-ES" dirty="0" smtClean="0"/>
              <a:t>Why </a:t>
            </a:r>
            <a:r>
              <a:rPr lang="es-ES" dirty="0"/>
              <a:t>do it?</a:t>
            </a:r>
            <a:br>
              <a:rPr lang="es-ES" dirty="0"/>
            </a:br>
          </a:p>
          <a:p>
            <a:pPr lvl="1"/>
            <a:r>
              <a:rPr lang="es-ES" dirty="0" smtClean="0"/>
              <a:t>Transparency</a:t>
            </a:r>
          </a:p>
          <a:p>
            <a:pPr lvl="1"/>
            <a:r>
              <a:rPr lang="es-ES" dirty="0" smtClean="0"/>
              <a:t>Providing social and commercial value</a:t>
            </a:r>
          </a:p>
          <a:p>
            <a:pPr lvl="1"/>
            <a:r>
              <a:rPr lang="es-ES" dirty="0" smtClean="0"/>
              <a:t>Participation and commitment</a:t>
            </a:r>
          </a:p>
          <a:p>
            <a:r>
              <a:rPr lang="es-ES" dirty="0" smtClean="0"/>
              <a:t>The initiatives themselves consider that not all data can be public: 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1931205"/>
      </p:ext>
    </p:extLst>
  </p:cSld>
  <p:clrMapOvr>
    <a:masterClrMapping/>
  </p:clrMapOvr>
</p:sld>
</file>

<file path=ppt/slides/slide510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Introduction </a:t>
            </a:r>
            <a:endParaRPr lang="es-ES" dirty="0"/>
          </a:p>
        </p:txBody>
      </p:sp>
      <p:pic>
        <p:nvPicPr>
          <p:cNvPr id="2050" name="Picture 2" descr="nu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690688"/>
            <a:ext cx="7315200" cy="4111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3918929" y="5958673"/>
            <a:ext cx="4354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Range of data according to the Open Data </a:t>
            </a:r>
            <a:r>
              <a:rPr lang="es-ES" dirty="0" err="1" smtClean="0"/>
              <a:t>Institute </a:t>
            </a:r>
            <a:r>
              <a:rPr lang="es-ES" dirty="0" smtClean="0"/>
              <a:t/>
            </a:r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2585182"/>
      </p:ext>
    </p:extLst>
  </p:cSld>
  <p:clrMapOvr>
    <a:masterClrMapping/>
  </p:clrMapOvr>
</p:sld>
</file>

<file path=ppt/slides/slide65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Initiatives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740281"/>
            <a:ext cx="11038952" cy="4891698"/>
          </a:xfrm>
        </p:spPr>
        <p:txBody>
          <a:bodyPr>
            <a:normAutofit/>
          </a:bodyPr>
          <a:lstStyle/>
          <a:p>
            <a:r>
              <a:rPr lang="es-ES" dirty="0" smtClean="0"/>
              <a:t>There are basically two types of initiatives:</a:t>
            </a:r>
          </a:p>
          <a:p>
            <a:pPr lvl="1"/>
            <a:r>
              <a:rPr lang="es-ES" dirty="0" smtClean="0"/>
              <a:t>Those that promote open data:</a:t>
            </a:r>
          </a:p>
          <a:p>
            <a:pPr lvl="2"/>
            <a:r>
              <a:rPr lang="es-ES" dirty="0" smtClean="0"/>
              <a:t>Open Data </a:t>
            </a:r>
            <a:r>
              <a:rPr lang="es-ES" dirty="0" err="1" smtClean="0"/>
              <a:t>for </a:t>
            </a:r>
            <a:r>
              <a:rPr lang="es-ES" dirty="0" err="1" smtClean="0"/>
              <a:t>Development: </a:t>
            </a:r>
            <a:r>
              <a:rPr lang="es-ES" dirty="0" smtClean="0">
                <a:hlinkClick r:id="rId2"/>
              </a:rPr>
              <a:t>http://od4d.net/ </a:t>
            </a:r>
          </a:p>
          <a:p>
            <a:pPr lvl="2"/>
            <a:r>
              <a:rPr lang="es-ES" dirty="0" smtClean="0"/>
              <a:t>Open Data </a:t>
            </a:r>
            <a:r>
              <a:rPr lang="es-ES" dirty="0" err="1" smtClean="0"/>
              <a:t>Institute </a:t>
            </a:r>
            <a:r>
              <a:rPr lang="es-ES" dirty="0" smtClean="0"/>
              <a:t>(ODI): </a:t>
            </a:r>
            <a:r>
              <a:rPr lang="es-ES" dirty="0" smtClean="0">
                <a:hlinkClick r:id="rId3"/>
              </a:rPr>
              <a:t>https://theodi.org/ </a:t>
            </a:r>
          </a:p>
          <a:p>
            <a:pPr lvl="2"/>
            <a:r>
              <a:rPr lang="es-ES" dirty="0" smtClean="0"/>
              <a:t>Open Data </a:t>
            </a:r>
            <a:r>
              <a:rPr lang="es-ES" dirty="0" err="1" smtClean="0"/>
              <a:t>Incubator </a:t>
            </a:r>
            <a:r>
              <a:rPr lang="es-ES" dirty="0" err="1" smtClean="0"/>
              <a:t>Europe </a:t>
            </a:r>
            <a:r>
              <a:rPr lang="es-ES" dirty="0" smtClean="0"/>
              <a:t>(ODINE): </a:t>
            </a:r>
            <a:r>
              <a:rPr lang="es-ES" dirty="0" smtClean="0">
                <a:hlinkClick r:id="rId4"/>
              </a:rPr>
              <a:t>https://opendataincubator.eu/ </a:t>
            </a:r>
          </a:p>
          <a:p>
            <a:pPr lvl="2"/>
            <a:r>
              <a:rPr lang="es-ES" dirty="0" smtClean="0"/>
              <a:t>Open </a:t>
            </a:r>
            <a:r>
              <a:rPr lang="es-ES" dirty="0" err="1" smtClean="0"/>
              <a:t>Knowledge </a:t>
            </a:r>
            <a:r>
              <a:rPr lang="es-ES" dirty="0" smtClean="0"/>
              <a:t>International: </a:t>
            </a:r>
            <a:r>
              <a:rPr lang="es-ES" dirty="0" smtClean="0">
                <a:hlinkClick r:id="rId5"/>
              </a:rPr>
              <a:t>https://okfn.org/ </a:t>
            </a:r>
          </a:p>
          <a:p>
            <a:pPr lvl="2"/>
            <a:r>
              <a:rPr lang="es-ES" dirty="0" err="1" smtClean="0"/>
              <a:t>The </a:t>
            </a:r>
            <a:r>
              <a:rPr lang="es-ES" dirty="0" err="1" smtClean="0"/>
              <a:t>Opportunity </a:t>
            </a:r>
            <a:r>
              <a:rPr lang="es-ES" dirty="0" smtClean="0"/>
              <a:t>Project: </a:t>
            </a:r>
            <a:r>
              <a:rPr lang="es-ES" dirty="0" smtClean="0">
                <a:hlinkClick r:id="rId6"/>
              </a:rPr>
              <a:t>https://opportunity.census.gov/ </a:t>
            </a:r>
          </a:p>
          <a:p>
            <a:pPr lvl="1"/>
            <a:r>
              <a:rPr lang="es-ES" dirty="0" smtClean="0"/>
              <a:t>Those that provide open data (in a way, these could be considered subtypes of the former):</a:t>
            </a:r>
          </a:p>
          <a:p>
            <a:pPr lvl="2"/>
            <a:r>
              <a:rPr lang="es-ES" dirty="0" smtClean="0"/>
              <a:t>Government of Spain: </a:t>
            </a:r>
            <a:r>
              <a:rPr lang="es-ES" dirty="0" smtClean="0">
                <a:hlinkClick r:id="rId7"/>
              </a:rPr>
              <a:t>http://datos.gob.es/ </a:t>
            </a:r>
          </a:p>
          <a:p>
            <a:pPr lvl="2"/>
            <a:r>
              <a:rPr lang="es-ES" dirty="0" smtClean="0"/>
              <a:t>US Government: </a:t>
            </a:r>
            <a:r>
              <a:rPr lang="es-ES" dirty="0" smtClean="0">
                <a:hlinkClick r:id="rId8"/>
              </a:rPr>
              <a:t>https://www.data.gov/ </a:t>
            </a:r>
            <a:r>
              <a:rPr lang="es-ES" dirty="0" smtClean="0"/>
              <a:t/>
            </a:r>
            <a:endParaRPr lang="es-ES" dirty="0" smtClean="0"/>
          </a:p>
          <a:p>
            <a:pPr lvl="2"/>
            <a:r>
              <a:rPr lang="es-ES" dirty="0" smtClean="0"/>
              <a:t>GB Government: </a:t>
            </a:r>
            <a:r>
              <a:rPr lang="es-ES" dirty="0" smtClean="0">
                <a:hlinkClick r:id="rId9"/>
              </a:rPr>
              <a:t>https://data.gov.uk/ </a:t>
            </a:r>
          </a:p>
          <a:p>
            <a:pPr lvl="2"/>
            <a:r>
              <a:rPr lang="es-ES" dirty="0" smtClean="0"/>
              <a:t>Government of Russia: </a:t>
            </a:r>
            <a:r>
              <a:rPr lang="es-ES" dirty="0" smtClean="0">
                <a:hlinkClick r:id="rId10"/>
              </a:rPr>
              <a:t>http://data.gov.ru/ </a:t>
            </a:r>
            <a:r>
              <a:rPr lang="es-ES" dirty="0" smtClean="0"/>
              <a:t/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495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Initiatives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699640"/>
            <a:ext cx="10848033" cy="5157979"/>
          </a:xfrm>
        </p:spPr>
        <p:txBody>
          <a:bodyPr>
            <a:normAutofit/>
          </a:bodyPr>
          <a:lstStyle/>
          <a:p>
            <a:pPr lvl="2"/>
            <a:r>
              <a:rPr lang="es-ES" dirty="0" smtClean="0"/>
              <a:t>Government of Japan: </a:t>
            </a:r>
            <a:r>
              <a:rPr lang="es-ES" dirty="0" smtClean="0">
                <a:hlinkClick r:id="rId2"/>
              </a:rPr>
              <a:t>http://www.data.go.jp/ </a:t>
            </a:r>
          </a:p>
          <a:p>
            <a:pPr lvl="2"/>
            <a:r>
              <a:rPr lang="es-ES" dirty="0" smtClean="0"/>
              <a:t>Autonomous Community of the Basque Country: </a:t>
            </a:r>
            <a:r>
              <a:rPr lang="es-ES" dirty="0" smtClean="0">
                <a:hlinkClick r:id="rId3"/>
              </a:rPr>
              <a:t>http://opendata.euskadi.eus/ </a:t>
            </a:r>
          </a:p>
          <a:p>
            <a:pPr lvl="2"/>
            <a:r>
              <a:rPr lang="es-ES" dirty="0" smtClean="0"/>
              <a:t>Generalitat de Catalunya: </a:t>
            </a:r>
            <a:r>
              <a:rPr lang="es-ES" dirty="0" smtClean="0">
                <a:hlinkClick r:id="rId4"/>
              </a:rPr>
              <a:t>http://dadesobertes.gencat.cat </a:t>
            </a:r>
          </a:p>
          <a:p>
            <a:pPr lvl="2"/>
            <a:r>
              <a:rPr lang="es-ES" dirty="0" smtClean="0"/>
              <a:t>Madrid City Council: </a:t>
            </a:r>
            <a:r>
              <a:rPr lang="es-ES" dirty="0" smtClean="0">
                <a:hlinkClick r:id="rId5"/>
              </a:rPr>
              <a:t>http://datos.madrid.es </a:t>
            </a:r>
            <a:r>
              <a:rPr lang="es-ES" dirty="0" smtClean="0"/>
              <a:t/>
            </a:r>
            <a:endParaRPr lang="es-ES" dirty="0" smtClean="0"/>
          </a:p>
          <a:p>
            <a:pPr lvl="2"/>
            <a:r>
              <a:rPr lang="es-ES" dirty="0" smtClean="0"/>
              <a:t>Tiétar Town Hall: </a:t>
            </a:r>
            <a:r>
              <a:rPr lang="es-ES" dirty="0" smtClean="0">
                <a:hlinkClick r:id="rId6"/>
              </a:rPr>
              <a:t>http://www.tietar.es/open-data </a:t>
            </a:r>
            <a:r>
              <a:rPr lang="es-ES" dirty="0" smtClean="0"/>
              <a:t/>
            </a:r>
            <a:endParaRPr lang="es-ES" dirty="0" smtClean="0"/>
          </a:p>
          <a:p>
            <a:r>
              <a:rPr lang="es-ES" dirty="0" smtClean="0"/>
              <a:t>Governments that do not have open data initiatives:</a:t>
            </a:r>
          </a:p>
          <a:p>
            <a:pPr lvl="2"/>
            <a:r>
              <a:rPr lang="es-ES" dirty="0"/>
              <a:t>China: </a:t>
            </a:r>
            <a:r>
              <a:rPr lang="es-ES" dirty="0">
                <a:hlinkClick r:id="rId7"/>
              </a:rPr>
              <a:t>https:</a:t>
            </a:r>
            <a:r>
              <a:rPr lang="es-ES" dirty="0" smtClean="0">
                <a:hlinkClick r:id="rId7"/>
              </a:rPr>
              <a:t>//opendatachina.com/ </a:t>
            </a:r>
            <a:r>
              <a:rPr lang="es-ES" dirty="0" smtClean="0"/>
              <a:t>(did not have in 2017).</a:t>
            </a:r>
          </a:p>
          <a:p>
            <a:pPr lvl="2"/>
            <a:r>
              <a:rPr lang="es-ES" dirty="0" smtClean="0"/>
              <a:t>North Korea </a:t>
            </a:r>
          </a:p>
          <a:p>
            <a:pPr lvl="2"/>
            <a:r>
              <a:rPr lang="es-ES" dirty="0" smtClean="0"/>
              <a:t>Cuba</a:t>
            </a:r>
          </a:p>
          <a:p>
            <a:pPr lvl="2"/>
            <a:r>
              <a:rPr lang="es-ES" dirty="0"/>
              <a:t>Israel: </a:t>
            </a:r>
            <a:r>
              <a:rPr lang="es-ES" dirty="0">
                <a:hlinkClick r:id="rId8"/>
              </a:rPr>
              <a:t>https:</a:t>
            </a:r>
            <a:r>
              <a:rPr lang="es-ES" dirty="0" smtClean="0">
                <a:hlinkClick r:id="rId8"/>
              </a:rPr>
              <a:t>//data.gov.il/ </a:t>
            </a:r>
            <a:r>
              <a:rPr lang="es-ES" dirty="0" smtClean="0"/>
              <a:t>(did not have in 2017).</a:t>
            </a:r>
          </a:p>
          <a:p>
            <a:pPr lvl="2"/>
            <a:r>
              <a:rPr lang="es-ES" dirty="0" smtClean="0"/>
              <a:t>Turkey</a:t>
            </a:r>
          </a:p>
          <a:p>
            <a:pPr lvl="2"/>
            <a:r>
              <a:rPr lang="es-ES" dirty="0" smtClean="0"/>
              <a:t>Venezuela</a:t>
            </a:r>
          </a:p>
          <a:p>
            <a:r>
              <a:rPr lang="es-ES" dirty="0" smtClean="0"/>
              <a:t>We have a list at: </a:t>
            </a:r>
            <a:r>
              <a:rPr lang="es-ES" dirty="0" smtClean="0">
                <a:hlinkClick r:id="rId9"/>
              </a:rPr>
              <a:t>https://www.data.gov/open-gov/ </a:t>
            </a:r>
            <a:r>
              <a:rPr lang="es-ES" dirty="0" smtClean="0"/>
              <a:t/>
            </a:r>
            <a:endParaRPr lang="es-ES" dirty="0" smtClean="0"/>
          </a:p>
          <a:p>
            <a:pPr marL="457200" lvl="1" indent="0"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510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7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Initiatives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What can we find in the Spanish Government's open data portal?</a:t>
            </a:r>
          </a:p>
          <a:p>
            <a:r>
              <a:rPr lang="es-ES" dirty="0" smtClean="0"/>
              <a:t>Let's take a </a:t>
            </a:r>
            <a:r>
              <a:rPr lang="es-ES" dirty="0"/>
              <a:t>look: </a:t>
            </a:r>
            <a:r>
              <a:rPr lang="es-ES" dirty="0">
                <a:hlinkClick r:id="rId2"/>
              </a:rPr>
              <a:t>http://datos.gob.es </a:t>
            </a:r>
          </a:p>
          <a:p>
            <a:r>
              <a:rPr lang="es-ES" dirty="0" smtClean="0"/>
              <a:t>The </a:t>
            </a:r>
            <a:r>
              <a:rPr lang="es-ES" dirty="0"/>
              <a:t>scorecard </a:t>
            </a:r>
            <a:r>
              <a:rPr lang="es-ES" dirty="0" smtClean="0"/>
              <a:t>is worth a look: </a:t>
            </a:r>
            <a:r>
              <a:rPr lang="es-ES" dirty="0">
                <a:hlinkClick r:id="rId3"/>
              </a:rPr>
              <a:t>https://datos.gob.es/es/dashboard </a:t>
            </a:r>
            <a:r>
              <a:rPr lang="es-ES" dirty="0" smtClean="0"/>
              <a:t/>
            </a:r>
            <a:endParaRPr lang="es-ES" dirty="0"/>
          </a:p>
          <a:p>
            <a:r>
              <a:rPr lang="es-ES" dirty="0" smtClean="0"/>
              <a:t>The portal allows three different accesses:</a:t>
            </a:r>
          </a:p>
          <a:p>
            <a:pPr lvl="1"/>
            <a:r>
              <a:rPr lang="es-ES" dirty="0" smtClean="0"/>
              <a:t>Navigating through the portal itself</a:t>
            </a:r>
          </a:p>
          <a:p>
            <a:pPr lvl="1"/>
            <a:r>
              <a:rPr lang="es-ES" dirty="0" smtClean="0"/>
              <a:t>Through a REST API</a:t>
            </a:r>
          </a:p>
          <a:p>
            <a:pPr lvl="1"/>
            <a:r>
              <a:rPr lang="es-ES" dirty="0" smtClean="0"/>
              <a:t>Through a SPARQL point</a:t>
            </a:r>
          </a:p>
          <a:p>
            <a:pPr lvl="2"/>
            <a:endParaRPr lang="es-ES" dirty="0" smtClean="0"/>
          </a:p>
          <a:p>
            <a:pPr lvl="2"/>
            <a:endParaRPr lang="es-ES" dirty="0" smtClean="0"/>
          </a:p>
          <a:p>
            <a:pPr lvl="2"/>
            <a:endParaRPr lang="es-ES" dirty="0" smtClean="0"/>
          </a:p>
          <a:p>
            <a:pPr lvl="1"/>
            <a:endParaRPr lang="es-ES" dirty="0"/>
          </a:p>
          <a:p>
            <a:endParaRPr lang="es-ES" dirty="0" smtClean="0">
              <a:hlinkClick r:id="rId4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324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4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Initiatives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7367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Are such initiatives worthwhile?</a:t>
            </a:r>
          </a:p>
          <a:p>
            <a:r>
              <a:rPr lang="es-ES" dirty="0" smtClean="0"/>
              <a:t>It seems to be so, at least that's what the promoters say.</a:t>
            </a:r>
          </a:p>
          <a:p>
            <a:pPr lvl="1"/>
            <a:r>
              <a:rPr lang="es-ES" dirty="0" smtClean="0">
                <a:hlinkClick r:id="rId2"/>
              </a:rPr>
              <a:t>https://www.england.nhs.uk/ourwork/tsd/data-info/open-data/examples/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>
                <a:hlinkClick r:id="rId3"/>
              </a:rPr>
              <a:t>https://theodi.org/projects-services/projects/</a:t>
            </a:r>
          </a:p>
          <a:p>
            <a:pPr lvl="1"/>
            <a:endParaRPr lang="es-ES" dirty="0" smtClean="0"/>
          </a:p>
          <a:p>
            <a:r>
              <a:rPr lang="es-ES" dirty="0" smtClean="0"/>
              <a:t>However, they have obvious problems (Hand, 2012; </a:t>
            </a:r>
            <a:r>
              <a:rPr lang="es-ES" dirty="0" err="1" smtClean="0"/>
              <a:t>Robers</a:t>
            </a:r>
            <a:r>
              <a:rPr lang="es-ES" dirty="0" smtClean="0"/>
              <a:t>, 2012):</a:t>
            </a:r>
          </a:p>
          <a:p>
            <a:pPr lvl="1"/>
            <a:r>
              <a:rPr lang="es-ES" dirty="0" smtClean="0"/>
              <a:t>Raw data can only be understood by a </a:t>
            </a:r>
            <a:r>
              <a:rPr lang="es-ES" dirty="0" smtClean="0"/>
              <a:t>technical </a:t>
            </a:r>
            <a:r>
              <a:rPr lang="es-ES" i="1" dirty="0" smtClean="0"/>
              <a:t>elite.</a:t>
            </a:r>
            <a:r>
              <a:rPr lang="es-ES" dirty="0" smtClean="0"/>
              <a:t> This may cause more inequalities than benefits</a:t>
            </a:r>
          </a:p>
          <a:p>
            <a:pPr lvl="1"/>
            <a:r>
              <a:rPr lang="es-ES" dirty="0" smtClean="0"/>
              <a:t>To what extent are they </a:t>
            </a:r>
            <a:r>
              <a:rPr lang="es-ES" i="1" dirty="0" smtClean="0"/>
              <a:t>honest </a:t>
            </a:r>
            <a:r>
              <a:rPr lang="es-ES" dirty="0" smtClean="0"/>
              <a:t>initiatives </a:t>
            </a:r>
            <a:r>
              <a:rPr lang="es-ES" dirty="0" smtClean="0"/>
              <a:t>or a matter of politicians' public relations? </a:t>
            </a:r>
          </a:p>
          <a:p>
            <a:pPr lvl="1"/>
            <a:r>
              <a:rPr lang="es-ES" dirty="0" smtClean="0"/>
              <a:t>Negative data (erroneous or not) can stigmatize groups/areas.</a:t>
            </a:r>
          </a:p>
          <a:p>
            <a:pPr lvl="1"/>
            <a:r>
              <a:rPr lang="es-ES" dirty="0" smtClean="0"/>
              <a:t>High collection costs </a:t>
            </a:r>
            <a:endParaRPr lang="es-ES" dirty="0"/>
          </a:p>
          <a:p>
            <a:endParaRPr lang="es-ES" dirty="0" smtClean="0"/>
          </a:p>
          <a:p>
            <a:pPr lvl="1"/>
            <a:endParaRPr lang="es-ES" dirty="0" smtClean="0"/>
          </a:p>
          <a:p>
            <a:endParaRPr lang="es-ES" dirty="0" smtClean="0"/>
          </a:p>
          <a:p>
            <a:pPr lvl="1"/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s-ES" smtClean="0"/>
              <a:t>Intelligent Infrastructure Design for IoT - MiOT UCM</a:t>
            </a:r>
          </a:p>
          <a:p>
            <a:pPr algn="l"/>
            <a:r>
              <a:rPr lang="es-ES" smtClean="0"/>
              <a:t>Antonio Navarro 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BEF5C-BDBA-446D-ADBA-D28542E01DF6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863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otalTime>317</ap:TotalTime>
  <ap:Words>1034</ap:Words>
  <ap:Application>Microsoft Office PowerPoint</ap:Application>
  <ap:PresentationFormat>Panorámica</ap:PresentationFormat>
  <ap:Paragraphs>225</ap:Paragraphs>
  <ap:Slides>18</ap:Slides>
  <ap:Notes>1</ap:Notes>
  <ap:HiddenSlides>0</ap:HiddenSlides>
  <ap:MMClips>0</ap:MMClips>
  <ap:ScaleCrop>false</ap:ScaleCrop>
  <ap:HeadingPairs>
    <vt:vector baseType="variant" size="6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ap:HeadingPairs>
  <ap:TitlesOfParts>
    <vt:vector baseType="lpstr" size="23">
      <vt:lpstr>Arial</vt:lpstr>
      <vt:lpstr>Calibri</vt:lpstr>
      <vt:lpstr>Calibri Light</vt:lpstr>
      <vt:lpstr>Courier New</vt:lpstr>
      <vt:lpstr>Tema de Office</vt:lpstr>
      <vt:lpstr>Datos abiertos</vt:lpstr>
      <vt:lpstr>Índice</vt:lpstr>
      <vt:lpstr>Referencias</vt:lpstr>
      <vt:lpstr>Introducción </vt:lpstr>
      <vt:lpstr>Introducción</vt:lpstr>
      <vt:lpstr>Iniciativas</vt:lpstr>
      <vt:lpstr>Iniciativas</vt:lpstr>
      <vt:lpstr>Iniciativas</vt:lpstr>
      <vt:lpstr>Iniciativas</vt:lpstr>
      <vt:lpstr>Iniciativas</vt:lpstr>
      <vt:lpstr>Formatos de datos abiertos</vt:lpstr>
      <vt:lpstr>Formatos de datos abiertos</vt:lpstr>
      <vt:lpstr>Formatos de datos abiertos</vt:lpstr>
      <vt:lpstr>Formatos de datos abiertos </vt:lpstr>
      <vt:lpstr>Formatos de datos abiertos </vt:lpstr>
      <vt:lpstr>Acceso a los datos abiertos</vt:lpstr>
      <vt:lpstr>Acceso a los datos abiertos</vt:lpstr>
      <vt:lpstr>Conclusiones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Datos abiertos</dc:title>
  <dc:creator>anavarro</dc:creator>
  <cp:lastModifiedBy>HP</cp:lastModifiedBy>
  <cp:revision>36</cp:revision>
  <dcterms:created xsi:type="dcterms:W3CDTF">2017-09-26T09:25:58Z</dcterms:created>
  <dcterms:modified xsi:type="dcterms:W3CDTF">2018-09-19T13:21:56Z</dcterms:modified>
</cp:coreProperties>
</file>